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264" r:id="rId4"/>
    <p:sldId id="265" r:id="rId5"/>
    <p:sldId id="262" r:id="rId6"/>
    <p:sldId id="266" r:id="rId7"/>
    <p:sldId id="258" r:id="rId8"/>
    <p:sldId id="259" r:id="rId9"/>
    <p:sldId id="268" r:id="rId10"/>
    <p:sldId id="269" r:id="rId11"/>
    <p:sldId id="287" r:id="rId12"/>
    <p:sldId id="288" r:id="rId13"/>
    <p:sldId id="289" r:id="rId14"/>
    <p:sldId id="297" r:id="rId15"/>
    <p:sldId id="286" r:id="rId16"/>
    <p:sldId id="270" r:id="rId17"/>
    <p:sldId id="273" r:id="rId18"/>
    <p:sldId id="279" r:id="rId19"/>
    <p:sldId id="284" r:id="rId20"/>
    <p:sldId id="282" r:id="rId21"/>
    <p:sldId id="290" r:id="rId2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FF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78" d="100"/>
          <a:sy n="78" d="100"/>
        </p:scale>
        <p:origin x="3096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4D139-506E-4DD6-8E98-2AD1DC8A0415}" type="datetimeFigureOut">
              <a:rPr lang="ru-RU" smtClean="0"/>
              <a:t>06.01.2019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3C781-AFEE-44ED-84E6-ABC4A588E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4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2926-3542-4047-82DF-458C6B2A97A3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1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BAB85-B928-469C-AB23-B7A0ABE64BC7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5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355C-8865-43A2-8312-C58F9EEF1D7E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0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D6C6E-ED77-4D87-B97F-0389E902FE3E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8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B803-F083-48E9-9C91-386C834751B8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0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4ECEB-B7EF-4E1F-9C0A-BAE5423E4664}" type="datetime1">
              <a:rPr lang="ru-RU" smtClean="0"/>
              <a:t>06.01.2019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DBCF-7B08-401F-877D-ABCB68B2BBD6}" type="datetime1">
              <a:rPr lang="ru-RU" smtClean="0"/>
              <a:t>06.01.2019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1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ABDC-CC87-4F2B-815C-FEF3698972F1}" type="datetime1">
              <a:rPr lang="ru-RU" smtClean="0"/>
              <a:t>06.01.2019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39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EA71-35CA-41CD-90F8-DE9B45B9F393}" type="datetime1">
              <a:rPr lang="ru-RU" smtClean="0"/>
              <a:t>06.01.2019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E6DF-3450-44DE-BB93-DCF3A5FA4338}" type="datetime1">
              <a:rPr lang="ru-RU" smtClean="0"/>
              <a:t>06.01.2019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7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3938-C07B-411B-B2B8-9ECC709DE02B}" type="datetime1">
              <a:rPr lang="ru-RU" smtClean="0"/>
              <a:t>06.01.2019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4367-07AA-4265-8470-1C58836A247E}" type="datetime1">
              <a:rPr lang="ru-RU" smtClean="0"/>
              <a:t>06.01.2019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25A6F-D35B-4AE7-9F97-639E9B2EA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9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" y="3707904"/>
            <a:ext cx="6408000" cy="40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82264"/>
            <a:ext cx="4248472" cy="457288"/>
          </a:xfrm>
        </p:spPr>
        <p:txBody>
          <a:bodyPr anchor="t">
            <a:normAutofit fontScale="90000"/>
          </a:bodyPr>
          <a:lstStyle/>
          <a:p>
            <a:pPr algn="l"/>
            <a:br>
              <a:rPr lang="ru-RU" sz="2000" dirty="0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71400" y="3814714"/>
            <a:ext cx="648072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Применение БПЛА в растениеводстве. </a:t>
            </a:r>
          </a:p>
          <a:p>
            <a:r>
              <a:rPr lang="ru-RU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Возможности технологии.</a:t>
            </a:r>
            <a:endParaRPr lang="ru-RU" sz="3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093295" y="8748464"/>
            <a:ext cx="720081" cy="342817"/>
          </a:xfrm>
        </p:spPr>
        <p:txBody>
          <a:bodyPr/>
          <a:lstStyle/>
          <a:p>
            <a:fld id="{2D225A6F-D35B-4AE7-9F97-639E9B2EA30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99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505" y="1043608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000" b="1" dirty="0" err="1">
                <a:latin typeface="Arial Narrow" panose="020B0606020202030204" pitchFamily="34" charset="0"/>
              </a:rPr>
              <a:t>Загущение</a:t>
            </a:r>
            <a:r>
              <a:rPr lang="ru-RU" sz="2000" b="1" dirty="0">
                <a:latin typeface="Arial Narrow" panose="020B0606020202030204" pitchFamily="34" charset="0"/>
              </a:rPr>
              <a:t> посевов</a:t>
            </a:r>
            <a:br>
              <a:rPr lang="ru-RU" sz="2000" dirty="0">
                <a:latin typeface="Arial Narrow" panose="020B0606020202030204" pitchFamily="34" charset="0"/>
              </a:rPr>
            </a:b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28" y="7815262"/>
            <a:ext cx="644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Визуализация участков </a:t>
            </a:r>
            <a:r>
              <a:rPr lang="ru-RU" dirty="0" err="1">
                <a:latin typeface="Arial Narrow" panose="020B0606020202030204" pitchFamily="34" charset="0"/>
              </a:rPr>
              <a:t>загущений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Расчет площади просевов, неравномерного высева и </a:t>
            </a:r>
            <a:r>
              <a:rPr lang="ru-RU" dirty="0" err="1">
                <a:latin typeface="Arial Narrow" panose="020B0606020202030204" pitchFamily="34" charset="0"/>
              </a:rPr>
              <a:t>загущений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Оценка суммы прямого убытка, вызванной нарушениями сева. </a:t>
            </a:r>
          </a:p>
        </p:txBody>
      </p:sp>
      <p:pic>
        <p:nvPicPr>
          <p:cNvPr id="2050" name="Picture 2" descr="\\psf\Home\Desktop\ВАСХНИЛ\Загущение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8695"/>
          <a:stretch/>
        </p:blipFill>
        <p:spPr bwMode="auto">
          <a:xfrm>
            <a:off x="233701" y="1620296"/>
            <a:ext cx="64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sf\Home\Desktop\ВАСХНИЛ\Загущение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7" b="1627"/>
          <a:stretch/>
        </p:blipFill>
        <p:spPr bwMode="auto">
          <a:xfrm>
            <a:off x="225000" y="4572312"/>
            <a:ext cx="64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10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6632" y="87809"/>
            <a:ext cx="4248472" cy="689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>
                <a:latin typeface="Arial Narrow" panose="020B0606020202030204" pitchFamily="34" charset="0"/>
              </a:rPr>
              <a:t>Фиксация и визуализация проблем технологического характера</a:t>
            </a:r>
            <a:br>
              <a:rPr lang="ru-RU" sz="2200" b="1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4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505" y="1043607"/>
            <a:ext cx="6441196" cy="2367425"/>
          </a:xfrm>
        </p:spPr>
        <p:txBody>
          <a:bodyPr anchor="t">
            <a:noAutofit/>
          </a:bodyPr>
          <a:lstStyle/>
          <a:p>
            <a:pPr algn="l"/>
            <a:r>
              <a:rPr lang="ru-RU" sz="1800" dirty="0">
                <a:latin typeface="Arial Narrow" panose="020B0606020202030204" pitchFamily="34" charset="0"/>
              </a:rPr>
              <a:t>Неравномерность высева, глубины заделки семян, провалы посевного комплекса из-за влажности почвы, изреженность всходов, вымочка, огрехи при обработке гербицидами, уплотнённые участки почвы и т.д. Указанные проблемы приводят к значительному снижению урожайности. </a:t>
            </a:r>
            <a:br>
              <a:rPr lang="ru-RU" sz="1800" dirty="0">
                <a:latin typeface="Arial Narrow" panose="020B0606020202030204" pitchFamily="34" charset="0"/>
              </a:rPr>
            </a:br>
            <a:br>
              <a:rPr lang="ru-RU" sz="1800" dirty="0">
                <a:latin typeface="Arial Narrow" panose="020B0606020202030204" pitchFamily="34" charset="0"/>
              </a:rPr>
            </a:br>
            <a:r>
              <a:rPr lang="ru-RU" sz="1800" dirty="0">
                <a:latin typeface="Arial Narrow" panose="020B0606020202030204" pitchFamily="34" charset="0"/>
              </a:rPr>
              <a:t>Вышеуказанные проблемы фиксируются и визуализируются с помощью мультиспектральной камеры.</a:t>
            </a:r>
            <a:br>
              <a:rPr lang="ru-RU" sz="2000" dirty="0">
                <a:latin typeface="Arial Narrow" panose="020B0606020202030204" pitchFamily="34" charset="0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28" y="7380312"/>
            <a:ext cx="6446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Arial Narrow" panose="020B0606020202030204" pitchFamily="34" charset="0"/>
              </a:rPr>
              <a:t>Фиксация проблемных участков развития растений осуществляется в период максимальной биомассы и </a:t>
            </a:r>
            <a:r>
              <a:rPr lang="en-US" dirty="0">
                <a:latin typeface="Arial Narrow" panose="020B0606020202030204" pitchFamily="34" charset="0"/>
              </a:rPr>
              <a:t>LAI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b="1" dirty="0">
                <a:latin typeface="Arial Narrow" panose="020B0606020202030204" pitchFamily="34" charset="0"/>
              </a:rPr>
              <a:t>После исключения участков с проблемами технологического характера, оставшиеся проблемные участки  исследуются на негативное влияние других факторов (почвенных, водного и минерального питания).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6632" y="87809"/>
            <a:ext cx="4248472" cy="689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latin typeface="Arial Narrow" panose="020B0606020202030204" pitchFamily="34" charset="0"/>
              </a:rPr>
              <a:t>Фиксация и визуализация участков слабого развития </a:t>
            </a:r>
            <a:br>
              <a:rPr lang="ru-RU" sz="2200" b="1" dirty="0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0" y="3419872"/>
            <a:ext cx="6408000" cy="3825164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725144" y="5571613"/>
            <a:ext cx="144016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212976" y="6147677"/>
            <a:ext cx="151216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38268" y="6899794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Проблемные участки</a:t>
            </a:r>
          </a:p>
        </p:txBody>
      </p:sp>
    </p:spTree>
    <p:extLst>
      <p:ext uri="{BB962C8B-B14F-4D97-AF65-F5344CB8AC3E}">
        <p14:creationId xmlns:p14="http://schemas.microsoft.com/office/powerpoint/2010/main" val="160753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62" y="2658870"/>
            <a:ext cx="6446672" cy="400962"/>
          </a:xfrm>
        </p:spPr>
        <p:txBody>
          <a:bodyPr anchor="t">
            <a:noAutofit/>
          </a:bodyPr>
          <a:lstStyle/>
          <a:p>
            <a:pPr algn="l"/>
            <a:r>
              <a:rPr lang="ru-RU" sz="1600" dirty="0">
                <a:latin typeface="Arial Narrow" panose="020B0606020202030204" pitchFamily="34" charset="0"/>
              </a:rPr>
              <a:t>Нормальная  густота                                   Изреженные растения</a:t>
            </a:r>
            <a:br>
              <a:rPr lang="ru-RU" sz="1800" dirty="0">
                <a:latin typeface="Arial Narrow" panose="020B0606020202030204" pitchFamily="34" charset="0"/>
              </a:rPr>
            </a:b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12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6632" y="87809"/>
            <a:ext cx="4248472" cy="689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latin typeface="Arial Narrow" panose="020B0606020202030204" pitchFamily="34" charset="0"/>
              </a:rPr>
              <a:t>Последствия несоблюдения  технологии </a:t>
            </a:r>
            <a:br>
              <a:rPr lang="ru-RU" sz="2200" b="1" dirty="0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10" name="Picture 2" descr="C:\Users\Леночка\Desktop\АгроСфера 2017\АгроДрон\1. Густота озим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4"/>
          <a:stretch/>
        </p:blipFill>
        <p:spPr bwMode="auto">
          <a:xfrm>
            <a:off x="195028" y="971600"/>
            <a:ext cx="3149136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Леночка\Desktop\АгроСфера 2017\АгроДрон\4. общий вид и засоренност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b="833"/>
          <a:stretch/>
        </p:blipFill>
        <p:spPr bwMode="auto">
          <a:xfrm>
            <a:off x="3490334" y="981760"/>
            <a:ext cx="3168000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Леночка\Desktop\АгроСфера 2017\АгроДрон\5. глубина заделки 8 см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6"/>
          <a:stretch/>
        </p:blipFill>
        <p:spPr bwMode="auto">
          <a:xfrm>
            <a:off x="220182" y="4860032"/>
            <a:ext cx="313631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Леночка\Desktop\АгроСфера 2017\АгроДрон\6. глубина заделки 3 с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7124"/>
          <a:stretch/>
        </p:blipFill>
        <p:spPr bwMode="auto">
          <a:xfrm>
            <a:off x="195028" y="2987824"/>
            <a:ext cx="313536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11662" y="4466779"/>
            <a:ext cx="3151366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Глубина заделки 3 см</a:t>
            </a:r>
            <a:br>
              <a:rPr lang="ru-RU" sz="1800" dirty="0">
                <a:latin typeface="Arial Narrow" panose="020B0606020202030204" pitchFamily="34" charset="0"/>
              </a:rPr>
            </a:br>
            <a:br>
              <a:rPr lang="ru-RU" sz="2000" dirty="0">
                <a:latin typeface="Arial Narrow" panose="020B0606020202030204" pitchFamily="34" charset="0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489644" y="8460432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Состояние растений на уплотненном и нормальном участках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8" name="Picture 3" descr="C:\Users\Леночка\Desktop\АгроСфера 2017\АгроДрон\32. колос от глубины задлк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0358" r="5547" b="10229"/>
          <a:stretch/>
        </p:blipFill>
        <p:spPr bwMode="auto">
          <a:xfrm>
            <a:off x="188640" y="6696432"/>
            <a:ext cx="3168352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226449" y="6338987"/>
            <a:ext cx="3151366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Глубина заделки 8 см</a:t>
            </a:r>
            <a:br>
              <a:rPr lang="ru-RU" sz="1800" dirty="0">
                <a:latin typeface="Arial Narrow" panose="020B0606020202030204" pitchFamily="34" charset="0"/>
              </a:rPr>
            </a:b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22" name="Picture 2" descr="C:\Users\Леночка\Desktop\АгроСфера 2017\АгроДрон\18. состояние растений с уплотненного и хорошего участков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 b="9312"/>
          <a:stretch/>
        </p:blipFill>
        <p:spPr bwMode="auto">
          <a:xfrm>
            <a:off x="3490334" y="2987823"/>
            <a:ext cx="3179026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61334" y="8460432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Размер колоса от глубины заделки семян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6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13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6632" y="87809"/>
            <a:ext cx="4248472" cy="689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latin typeface="Arial Narrow" panose="020B0606020202030204" pitchFamily="34" charset="0"/>
              </a:rPr>
              <a:t>Последствия несоблюдения  технологии </a:t>
            </a:r>
            <a:br>
              <a:rPr lang="ru-RU" sz="2200" b="1" dirty="0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462592" y="7672693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Засоренность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61692" y="2951355"/>
            <a:ext cx="6505694" cy="3277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Негативные почвенные факторы                 Вымочка  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9" name="Picture 2" descr="C:\Users\Леночка\Desktop\АгроСфера 2017\АгроДрон\29. рап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1" r="-789" b="11310"/>
          <a:stretch/>
        </p:blipFill>
        <p:spPr bwMode="auto">
          <a:xfrm>
            <a:off x="221215" y="1146154"/>
            <a:ext cx="3157864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Леночка\Desktop\АгроСфера 2017\АгроДрон\14. вымоч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89" y="1146154"/>
            <a:ext cx="3137158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Леночка\Desktop\АгроСфера 2017\АгроДрон\16. огрех при гербицидной обработк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758" r="6822" b="4840"/>
          <a:stretch/>
        </p:blipFill>
        <p:spPr bwMode="auto">
          <a:xfrm>
            <a:off x="223481" y="3494354"/>
            <a:ext cx="3168000" cy="17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Леночка\Desktop\АгроСфера 2017\АгроДрон\8. засоренност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9" y="5799322"/>
            <a:ext cx="3168000" cy="178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161692" y="5277082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Огрех при гербицидной обработке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62659" y="7668344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Засоренность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28" name="Picture 3" descr="C:\Users\Леночка\Desktop\АгроСфера 2017\АгроДрон\17. общее состояние участ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75" y="3494354"/>
            <a:ext cx="3168000" cy="17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3511682" y="5277081"/>
            <a:ext cx="3301694" cy="39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Arial Narrow" panose="020B0606020202030204" pitchFamily="34" charset="0"/>
              </a:rPr>
              <a:t>Огрех при гербицидной обработке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30" name="Picture 3" descr="C:\Users\Леночка\Desktop\АгроСфера 2017\АгроДрон\26 общий вид участ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b="15201"/>
          <a:stretch/>
        </p:blipFill>
        <p:spPr bwMode="auto">
          <a:xfrm>
            <a:off x="3525175" y="5803646"/>
            <a:ext cx="3168000" cy="17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211079" y="8085103"/>
            <a:ext cx="6454968" cy="681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 Narrow" panose="020B0606020202030204" pitchFamily="34" charset="0"/>
              </a:rPr>
              <a:t>Снимки на страницах 14 и 15 выполнены на проблемных участках выявленных по результатам мультиспектральной съемки 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9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82264"/>
            <a:ext cx="4248472" cy="457288"/>
          </a:xfrm>
        </p:spPr>
        <p:txBody>
          <a:bodyPr anchor="t">
            <a:normAutofit fontScale="90000"/>
          </a:bodyPr>
          <a:lstStyle/>
          <a:p>
            <a:pPr algn="l"/>
            <a:br>
              <a:rPr lang="ru-RU" sz="2000" dirty="0">
                <a:latin typeface="Arial Narrow" panose="020B0606020202030204" pitchFamily="34" charset="0"/>
              </a:rPr>
            </a:b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7974" y="994666"/>
            <a:ext cx="6603394" cy="80418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Arial Narrow" panose="020B0606020202030204" pitchFamily="34" charset="0"/>
              </a:rPr>
              <a:t>Получение данных для контроля и оперативного вмешательства в процессы вегетации растений (в тестовом режиме)</a:t>
            </a:r>
          </a:p>
          <a:p>
            <a:pPr algn="l"/>
            <a:endParaRPr lang="ru-RU" sz="2000" b="1" dirty="0">
              <a:latin typeface="Arial Narrow" panose="020B0606020202030204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Контроль выравненности полей.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Планирование направления обработки почвы в разрезе полей.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Контроль густоты всходов.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Картирование (контроль) распределения сорняков (анализ по междурядьям).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Картирование распределения листового азота.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Картирование огрехов непосредственно после обработки СЗР.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Обследование полей на пораженность болезнями (степень, виды).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Контроль поражённости ржавчиной.</a:t>
            </a:r>
          </a:p>
          <a:p>
            <a:pPr marL="457200" indent="-457200" algn="l">
              <a:buAutoNum type="arabicPeriod"/>
            </a:pPr>
            <a:endParaRPr lang="ru-RU" sz="2000" dirty="0">
              <a:latin typeface="Arial Narrow" panose="020B0606020202030204" pitchFamily="34" charset="0"/>
            </a:endParaRPr>
          </a:p>
          <a:p>
            <a:pPr algn="l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093295" y="8748464"/>
            <a:ext cx="720081" cy="342817"/>
          </a:xfrm>
        </p:spPr>
        <p:txBody>
          <a:bodyPr/>
          <a:lstStyle/>
          <a:p>
            <a:fld id="{2D225A6F-D35B-4AE7-9F97-639E9B2EA304}" type="slidenum">
              <a:rPr lang="ru-RU" smtClean="0"/>
              <a:t>14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7974" y="154498"/>
            <a:ext cx="4547904" cy="773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Направления использования БПЛА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638" y="6782033"/>
            <a:ext cx="6526987" cy="2254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i="1" u="sng" dirty="0">
                <a:latin typeface="Arial Narrow" panose="020B0606020202030204" pitchFamily="34" charset="0"/>
              </a:rPr>
              <a:t>Работы выполняются в фазу 2-3 листа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всхожести с/х культур и засоренности.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Зонирование участков с различным качеством всходов выделение участков многолетних сорняков.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Аудит причин зональности всходов (в стоимость услуг не входит).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Возможность  повлиять на развитие посевов: - внесение микроэлементов, азотная  подкормка, обработка пестицидами и т.д., пересев, исключение капиталоемких операций (не тратить средства на данные участки)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82264"/>
            <a:ext cx="4248472" cy="850642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Оценка всхожести и засоренности с/х культур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6632" y="658328"/>
            <a:ext cx="4392488" cy="385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213176" y="8748464"/>
            <a:ext cx="1600200" cy="360040"/>
          </a:xfrm>
        </p:spPr>
        <p:txBody>
          <a:bodyPr/>
          <a:lstStyle/>
          <a:p>
            <a:fld id="{2D225A6F-D35B-4AE7-9F97-639E9B2EA304}" type="slidenum">
              <a:rPr lang="ru-RU" smtClean="0"/>
              <a:t>15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9" b="10283"/>
          <a:stretch/>
        </p:blipFill>
        <p:spPr>
          <a:xfrm rot="10800000">
            <a:off x="248133" y="3995936"/>
            <a:ext cx="6408000" cy="2808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3"/>
          <a:stretch/>
        </p:blipFill>
        <p:spPr>
          <a:xfrm>
            <a:off x="244227" y="1064921"/>
            <a:ext cx="3180867" cy="28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1766"/>
          <a:stretch/>
        </p:blipFill>
        <p:spPr>
          <a:xfrm>
            <a:off x="3553253" y="1055921"/>
            <a:ext cx="3102880" cy="2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107504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Содержание азота в тканях растений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6632" y="683568"/>
            <a:ext cx="6480720" cy="385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406" y="5292080"/>
            <a:ext cx="65527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i="1" u="sng" dirty="0">
                <a:latin typeface="Arial Narrow" panose="020B0606020202030204" pitchFamily="34" charset="0"/>
              </a:rPr>
              <a:t>Работы выполняются в фазу кущения и </a:t>
            </a:r>
            <a:r>
              <a:rPr lang="ru-RU" sz="1600" i="1" u="sng" dirty="0" err="1">
                <a:latin typeface="Arial Narrow" panose="020B0606020202030204" pitchFamily="34" charset="0"/>
              </a:rPr>
              <a:t>трубкования</a:t>
            </a:r>
            <a:endParaRPr lang="ru-RU" sz="1600" i="1" u="sng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 содержания  азота в тканях растений по каждому полю.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Зонирование участков с различным содержанием азота в тканях растений.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Формирование заданий для дифференциального внесения азотных подкормок 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Использование данных при определении маршрутов для </a:t>
            </a:r>
            <a:r>
              <a:rPr lang="ru-RU" sz="1600" dirty="0" err="1">
                <a:latin typeface="Arial Narrow" panose="020B0606020202030204" pitchFamily="34" charset="0"/>
              </a:rPr>
              <a:t>зонированного</a:t>
            </a:r>
            <a:r>
              <a:rPr lang="ru-RU" sz="1600" dirty="0">
                <a:latin typeface="Arial Narrow" panose="020B0606020202030204" pitchFamily="34" charset="0"/>
              </a:rPr>
              <a:t> весеннего (осеннего) АХО.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latin typeface="Arial Narrow" panose="020B0606020202030204" pitchFamily="34" charset="0"/>
              </a:rPr>
              <a:t>Сравнение данных по индексам </a:t>
            </a:r>
            <a:r>
              <a:rPr lang="en-US" sz="1600" b="1" dirty="0">
                <a:latin typeface="Arial Narrow" panose="020B0606020202030204" pitchFamily="34" charset="0"/>
              </a:rPr>
              <a:t>NDVI </a:t>
            </a:r>
            <a:r>
              <a:rPr lang="ru-RU" sz="1600" b="1" dirty="0">
                <a:latin typeface="Arial Narrow" panose="020B0606020202030204" pitchFamily="34" charset="0"/>
              </a:rPr>
              <a:t>и </a:t>
            </a:r>
            <a:r>
              <a:rPr lang="en-US" sz="1600" b="1" dirty="0">
                <a:latin typeface="Arial Narrow" panose="020B0606020202030204" pitchFamily="34" charset="0"/>
              </a:rPr>
              <a:t>TCARI/OSAVI (TGI)</a:t>
            </a:r>
            <a:r>
              <a:rPr lang="ru-RU" sz="1600" b="1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Низкое содержание азота в тканях приводит к соответствующему снижению </a:t>
            </a:r>
            <a:r>
              <a:rPr lang="en-US" sz="1600" dirty="0">
                <a:latin typeface="Arial Narrow" panose="020B0606020202030204" pitchFamily="34" charset="0"/>
              </a:rPr>
              <a:t>NDVI, </a:t>
            </a:r>
            <a:r>
              <a:rPr lang="ru-RU" sz="1600" dirty="0">
                <a:latin typeface="Arial Narrow" panose="020B0606020202030204" pitchFamily="34" charset="0"/>
              </a:rPr>
              <a:t>но низкий </a:t>
            </a:r>
            <a:r>
              <a:rPr lang="en-US" sz="1600" dirty="0">
                <a:latin typeface="Arial Narrow" panose="020B0606020202030204" pitchFamily="34" charset="0"/>
              </a:rPr>
              <a:t>NDVI </a:t>
            </a:r>
            <a:r>
              <a:rPr lang="ru-RU" sz="1600" dirty="0">
                <a:latin typeface="Arial Narrow" panose="020B0606020202030204" pitchFamily="34" charset="0"/>
              </a:rPr>
              <a:t>не всегда отражает низкое содержание азота, так же как и высокий </a:t>
            </a:r>
            <a:r>
              <a:rPr lang="en-US" sz="1600" dirty="0">
                <a:latin typeface="Arial Narrow" panose="020B0606020202030204" pitchFamily="34" charset="0"/>
              </a:rPr>
              <a:t>NDVI </a:t>
            </a:r>
            <a:r>
              <a:rPr lang="ru-RU" sz="1600" dirty="0">
                <a:latin typeface="Arial Narrow" panose="020B0606020202030204" pitchFamily="34" charset="0"/>
              </a:rPr>
              <a:t>не всегда показывает высокое содержание азота (корреляция  </a:t>
            </a:r>
            <a:r>
              <a:rPr lang="en-US" sz="1600" dirty="0">
                <a:latin typeface="Arial Narrow" panose="020B0606020202030204" pitchFamily="34" charset="0"/>
              </a:rPr>
              <a:t>NDVI c </a:t>
            </a:r>
            <a:r>
              <a:rPr lang="ru-RU" sz="1600" dirty="0">
                <a:latin typeface="Arial Narrow" panose="020B0606020202030204" pitchFamily="34" charset="0"/>
              </a:rPr>
              <a:t>листовым азотом  на уровне 50%),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Arial Narrow" panose="020B0606020202030204" pitchFamily="34" charset="0"/>
              </a:rPr>
              <a:t>Обратите внимание на направление </a:t>
            </a:r>
            <a:r>
              <a:rPr lang="ru-RU" sz="1600" dirty="0" err="1">
                <a:latin typeface="Arial Narrow" panose="020B0606020202030204" pitchFamily="34" charset="0"/>
              </a:rPr>
              <a:t>технолог.операций</a:t>
            </a:r>
            <a:r>
              <a:rPr lang="ru-RU" sz="1600" dirty="0">
                <a:latin typeface="Arial Narrow" panose="020B0606020202030204" pitchFamily="34" charset="0"/>
              </a:rPr>
              <a:t> на снимках (рельеф).</a:t>
            </a:r>
          </a:p>
        </p:txBody>
      </p:sp>
      <p:pic>
        <p:nvPicPr>
          <p:cNvPr id="5122" name="Picture 2" descr="\\psf\Home\Desktop\ВАСХНИЛ\Картинки\Азо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74270"/>
            <a:ext cx="6408000" cy="404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48" y="4067944"/>
            <a:ext cx="73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NDVI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4676" y="4620454"/>
            <a:ext cx="685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Азот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7112" y="104360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Пшеница, 150 га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213176" y="8748464"/>
            <a:ext cx="1600200" cy="360040"/>
          </a:xfrm>
        </p:spPr>
        <p:txBody>
          <a:bodyPr/>
          <a:lstStyle/>
          <a:p>
            <a:fld id="{2D225A6F-D35B-4AE7-9F97-639E9B2EA30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742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82264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Зонирование содержания азота в тканях растений</a:t>
            </a:r>
            <a:br>
              <a:rPr lang="ru-RU" sz="2400" dirty="0">
                <a:latin typeface="Arial Narrow" panose="020B0606020202030204" pitchFamily="34" charset="0"/>
              </a:rPr>
            </a:b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6632" y="683568"/>
            <a:ext cx="6480720" cy="385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352" y="6775618"/>
            <a:ext cx="6552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latin typeface="Arial Narrow" panose="020B0606020202030204" pitchFamily="34" charset="0"/>
              </a:rPr>
              <a:t>Результаты  дифференцированного применения удобрений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Экономия относительно средней нормы внесения удобрений составляет от 10% до 35% на га.. </a:t>
            </a:r>
            <a:r>
              <a:rPr lang="ru-RU" sz="1600" b="1" dirty="0">
                <a:latin typeface="Arial Narrow" panose="020B0606020202030204" pitchFamily="34" charset="0"/>
              </a:rPr>
              <a:t>Таким образом, при  </a:t>
            </a:r>
            <a:r>
              <a:rPr lang="ru-RU" sz="1600" b="1" dirty="0" err="1">
                <a:latin typeface="Arial Narrow" panose="020B0606020202030204" pitchFamily="34" charset="0"/>
              </a:rPr>
              <a:t>диф.внесении</a:t>
            </a:r>
            <a:r>
              <a:rPr lang="ru-RU" sz="1600" b="1" dirty="0">
                <a:latin typeface="Arial Narrow" panose="020B0606020202030204" pitchFamily="34" charset="0"/>
              </a:rPr>
              <a:t> на 10 000 га  возможна экономия от 0,7  до 1,8 млн. руб</a:t>
            </a:r>
            <a:r>
              <a:rPr lang="ru-RU" sz="1600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 Narrow" panose="020B0606020202030204" pitchFamily="34" charset="0"/>
              </a:rPr>
              <a:t>Получение прибавки урожая</a:t>
            </a:r>
            <a:r>
              <a:rPr lang="ru-RU" sz="1600" dirty="0">
                <a:latin typeface="Arial Narrow" panose="020B0606020202030204" pitchFamily="34" charset="0"/>
              </a:rPr>
              <a:t> из-за оптимальной дозы, исключая потери за счет слишком низкой (мелкие листья, тонкие стебли, подверженность болезням, полеганию)  или слишком высокой концентрации (затягивание сроков цветения, и созревания, прирост непродуктивной биомассы).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648" y="4067944"/>
            <a:ext cx="73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NDVI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4676" y="4620454"/>
            <a:ext cx="685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Азот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\\psf\Home\Desktop\ВАСХНИЛ\Азот-зонирование\Азот-4 зоны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1525" r="14112" b="2690"/>
          <a:stretch/>
        </p:blipFill>
        <p:spPr bwMode="auto">
          <a:xfrm>
            <a:off x="260648" y="1034634"/>
            <a:ext cx="3277318" cy="30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6754" y="1806778"/>
            <a:ext cx="657116" cy="3236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0 л/га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0180" y="178589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- Очень высокое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62420" y="2316482"/>
            <a:ext cx="657116" cy="323631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Х л/га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846" y="229559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- Высокое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66754" y="2838214"/>
            <a:ext cx="657116" cy="3236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2Х л/га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0180" y="281732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- Среднее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66754" y="3359459"/>
            <a:ext cx="657116" cy="3236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3Х л/га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550180" y="3338572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- Очень низкое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61048" y="1152025"/>
            <a:ext cx="657116" cy="3236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Норма внес.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4474" y="113113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- Содержание азота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5213176" y="8748464"/>
            <a:ext cx="1600200" cy="360040"/>
          </a:xfrm>
        </p:spPr>
        <p:txBody>
          <a:bodyPr/>
          <a:lstStyle/>
          <a:p>
            <a:fld id="{2D225A6F-D35B-4AE7-9F97-639E9B2EA304}" type="slidenum">
              <a:rPr lang="ru-RU" smtClean="0"/>
              <a:t>17</a:t>
            </a:fld>
            <a:endParaRPr lang="ru-RU" dirty="0"/>
          </a:p>
        </p:txBody>
      </p:sp>
      <p:pic>
        <p:nvPicPr>
          <p:cNvPr id="21" name="Picture 2" descr="\\psf\Home\Desktop\ВАСХНИЛ\Картинки\Карта задание-диф. вне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2" y="4139952"/>
            <a:ext cx="6408000" cy="25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psf\Home\Desktop\03_БЛОК С\01_БПЛА\01_ПРОЕКТЫ\01_АГРО\РАЗНОЕ\ВАСХНИЛ\Картинки\Карта урожая КМБ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2748"/>
          <a:stretch/>
        </p:blipFill>
        <p:spPr bwMode="auto">
          <a:xfrm>
            <a:off x="333368" y="1024224"/>
            <a:ext cx="6408000" cy="77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82264"/>
            <a:ext cx="4248472" cy="793944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Использование по картам урожайности для зонирования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6" name="Picture 2" descr="O:\БПЛА\Фирменный стиль\logo_ENDDD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4" y="44626"/>
            <a:ext cx="2601333" cy="7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6632" y="683568"/>
            <a:ext cx="6480720" cy="385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648" y="4067944"/>
            <a:ext cx="73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NDVI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4676" y="4620454"/>
            <a:ext cx="685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Азот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5213176" y="8748464"/>
            <a:ext cx="1600200" cy="342817"/>
          </a:xfrm>
        </p:spPr>
        <p:txBody>
          <a:bodyPr/>
          <a:lstStyle/>
          <a:p>
            <a:fld id="{2D225A6F-D35B-4AE7-9F97-639E9B2EA304}" type="slidenum">
              <a:rPr lang="ru-RU" smtClean="0"/>
              <a:t>18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94363" y="723091"/>
            <a:ext cx="27190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Тел: +7(923) 191-00-61, </a:t>
            </a:r>
            <a:r>
              <a:rPr lang="en-US" sz="1100" dirty="0"/>
              <a:t>ra.bpla@gmail.com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93309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241" y="78030"/>
            <a:ext cx="4248472" cy="730969"/>
          </a:xfrm>
        </p:spPr>
        <p:txBody>
          <a:bodyPr anchor="t">
            <a:noAutofit/>
          </a:bodyPr>
          <a:lstStyle/>
          <a:p>
            <a:pPr algn="l"/>
            <a:r>
              <a:rPr lang="ru-RU" sz="2200" b="1" dirty="0">
                <a:latin typeface="Arial Narrow" panose="020B0606020202030204" pitchFamily="34" charset="0"/>
              </a:rPr>
              <a:t>Вид отчета. Лист – «Поле».  </a:t>
            </a: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Предоставляется на каждое поле</a:t>
            </a: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  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869" y="385192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672" y="125963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869" y="64920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1:200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229200" y="8820472"/>
            <a:ext cx="1600200" cy="288032"/>
          </a:xfrm>
        </p:spPr>
        <p:txBody>
          <a:bodyPr/>
          <a:lstStyle/>
          <a:p>
            <a:fld id="{2D225A6F-D35B-4AE7-9F97-639E9B2EA304}" type="slidenum">
              <a:rPr lang="ru-RU" smtClean="0"/>
              <a:t>19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85184" y="1218982"/>
            <a:ext cx="1440160" cy="22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2696" y="1110970"/>
            <a:ext cx="19442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\\psf\Home\Desktop\03_БЛОК С\01_бпла\01_ПРОЕКТЫ\01_АГРО\РАЗНОЕ\ВАСХНИЛ\Картинки\Колос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3"/>
          <a:stretch/>
        </p:blipFill>
        <p:spPr bwMode="auto">
          <a:xfrm>
            <a:off x="225000" y="984701"/>
            <a:ext cx="6408000" cy="78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6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92762" y="395536"/>
            <a:ext cx="6603394" cy="80418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Arial Narrow" panose="020B0606020202030204" pitchFamily="34" charset="0"/>
              </a:rPr>
              <a:t>Получение данных для планирования и контроля работы с/х предприятия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Создание картографической основы (границы и рабочие площади полей, за исключением </a:t>
            </a:r>
            <a:r>
              <a:rPr lang="ru-RU" sz="1600" dirty="0" err="1">
                <a:latin typeface="Arial Narrow" panose="020B0606020202030204" pitchFamily="34" charset="0"/>
              </a:rPr>
              <a:t>неудобицы</a:t>
            </a:r>
            <a:r>
              <a:rPr lang="ru-RU" sz="1600" dirty="0">
                <a:latin typeface="Arial Narrow" panose="020B0606020202030204" pitchFamily="34" charset="0"/>
              </a:rPr>
              <a:t>). 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Создание рельефа полей.</a:t>
            </a:r>
          </a:p>
          <a:p>
            <a:pPr marL="457200" indent="-457200" algn="l"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Картирование областей слабого развития растений в период максимальной биомассы и листового покрытия.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ru-RU" sz="1600" dirty="0">
                <a:latin typeface="Arial Narrow" panose="020B0606020202030204" pitchFamily="34" charset="0"/>
              </a:rPr>
              <a:t>Картирование провизорной урожайности, определение площади к уборке, определение участков и площади полеглости.</a:t>
            </a:r>
            <a:endParaRPr lang="ru-RU" sz="2000" dirty="0">
              <a:latin typeface="Arial Narrow" panose="020B0606020202030204" pitchFamily="34" charset="0"/>
            </a:endParaRPr>
          </a:p>
          <a:p>
            <a:pPr algn="l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093295" y="8748464"/>
            <a:ext cx="720081" cy="342817"/>
          </a:xfrm>
        </p:spPr>
        <p:txBody>
          <a:bodyPr/>
          <a:lstStyle/>
          <a:p>
            <a:fld id="{2D225A6F-D35B-4AE7-9F97-639E9B2EA30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681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БПЛА\Фирменный стиль\logo_ENDDD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4" y="44626"/>
            <a:ext cx="2601333" cy="7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869" y="385192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672" y="125963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869" y="64920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1:200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229200" y="8820472"/>
            <a:ext cx="1600200" cy="288032"/>
          </a:xfrm>
        </p:spPr>
        <p:txBody>
          <a:bodyPr/>
          <a:lstStyle/>
          <a:p>
            <a:fld id="{2D225A6F-D35B-4AE7-9F97-639E9B2EA304}" type="slidenum">
              <a:rPr lang="ru-RU" smtClean="0"/>
              <a:t>20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094363" y="723091"/>
            <a:ext cx="27190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Тел: +7(923) 191-00-61, </a:t>
            </a:r>
            <a:r>
              <a:rPr lang="en-US" sz="1100" dirty="0"/>
              <a:t>ra.bpla@gmail.com</a:t>
            </a:r>
            <a:endParaRPr lang="ru-RU" sz="1100" dirty="0"/>
          </a:p>
        </p:txBody>
      </p:sp>
      <p:pic>
        <p:nvPicPr>
          <p:cNvPr id="8" name="Picture 2" descr="\\psf\Home\Desktop\03_БЛОК С\01_БПЛА\01_ПРОЕКТЫ\01_АГРО\РАЗНОЕ\ВАСХНИЛ\Картинки\Филлиповское_вер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12721"/>
          <a:stretch/>
        </p:blipFill>
        <p:spPr bwMode="auto">
          <a:xfrm>
            <a:off x="260648" y="993209"/>
            <a:ext cx="6408000" cy="78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4624" y="78030"/>
            <a:ext cx="4550105" cy="73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latin typeface="Arial Narrow" panose="020B0606020202030204" pitchFamily="34" charset="0"/>
              </a:rPr>
              <a:t>Вид отчета. Лист – Поле с рельефом.  </a:t>
            </a: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Предоставляется на каждое поле</a:t>
            </a: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  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8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869" y="385192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672" y="125963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1:50000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869" y="64920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1:200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229200" y="8820472"/>
            <a:ext cx="1600200" cy="288032"/>
          </a:xfrm>
        </p:spPr>
        <p:txBody>
          <a:bodyPr/>
          <a:lstStyle/>
          <a:p>
            <a:fld id="{2D225A6F-D35B-4AE7-9F97-639E9B2EA304}" type="slidenum">
              <a:rPr lang="ru-RU" smtClean="0"/>
              <a:t>21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4624" y="78030"/>
            <a:ext cx="4550105" cy="73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latin typeface="Arial Narrow" panose="020B0606020202030204" pitchFamily="34" charset="0"/>
              </a:rPr>
              <a:t>Вид отчета. Лист – Размещение с/х культур.</a:t>
            </a:r>
            <a:br>
              <a:rPr lang="ru-RU" sz="2200" b="1" dirty="0">
                <a:latin typeface="Arial Narrow" panose="020B0606020202030204" pitchFamily="34" charset="0"/>
              </a:rPr>
            </a:b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  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1112" b="7337"/>
          <a:stretch/>
        </p:blipFill>
        <p:spPr>
          <a:xfrm>
            <a:off x="260640" y="1153618"/>
            <a:ext cx="6336000" cy="74429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8640" y="1043608"/>
            <a:ext cx="6480000" cy="76375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40" y="1043608"/>
            <a:ext cx="2448000" cy="12935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40" y="6462240"/>
            <a:ext cx="1980000" cy="22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0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48" y="891392"/>
            <a:ext cx="6408000" cy="720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747" y="107504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Реальные площади и контуры полей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6974" y="6058720"/>
            <a:ext cx="4666402" cy="269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местоположения полей.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Использование границ полей в навигаторах техники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Определение реальная площадь полей, </a:t>
            </a:r>
            <a:r>
              <a:rPr lang="ru-RU" sz="1600" dirty="0" err="1">
                <a:latin typeface="Arial Narrow" panose="020B0606020202030204" pitchFamily="34" charset="0"/>
              </a:rPr>
              <a:t>неудобицы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Каждый контур поля обособлен, что позволяет анализировать различные параметры в разрезе отдельного поля.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Каждому полю присваиваются различные атрибуты: номер, площадь, рейтинг и т.д.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Уточнение суммы оплаты в случае аренды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213176" y="8822991"/>
            <a:ext cx="1600200" cy="285513"/>
          </a:xfrm>
        </p:spPr>
        <p:txBody>
          <a:bodyPr/>
          <a:lstStyle/>
          <a:p>
            <a:fld id="{2D225A6F-D35B-4AE7-9F97-639E9B2EA30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55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147261"/>
            <a:ext cx="4248472" cy="457288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Учет </a:t>
            </a:r>
            <a:r>
              <a:rPr lang="ru-RU" sz="2400" b="1" dirty="0" err="1">
                <a:latin typeface="Arial Narrow" panose="020B0606020202030204" pitchFamily="34" charset="0"/>
              </a:rPr>
              <a:t>неудобицы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554" y="7596336"/>
            <a:ext cx="6480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Визуализация местоположения дорог, оврагов, </a:t>
            </a:r>
            <a:r>
              <a:rPr lang="ru-RU" dirty="0" err="1">
                <a:latin typeface="Arial Narrow" panose="020B0606020202030204" pitchFamily="34" charset="0"/>
              </a:rPr>
              <a:t>околков</a:t>
            </a:r>
            <a:r>
              <a:rPr lang="ru-RU" dirty="0">
                <a:latin typeface="Arial Narrow" panose="020B0606020202030204" pitchFamily="34" charset="0"/>
              </a:rPr>
              <a:t>, охранных зон линий электропередач, барсучьих нор, и т.д.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Фактическая площадь объектов </a:t>
            </a:r>
            <a:r>
              <a:rPr lang="ru-RU" dirty="0" err="1">
                <a:latin typeface="Arial Narrow" panose="020B0606020202030204" pitchFamily="34" charset="0"/>
              </a:rPr>
              <a:t>неудобицы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Возможность планировки  полей.</a:t>
            </a:r>
          </a:p>
        </p:txBody>
      </p:sp>
      <p:pic>
        <p:nvPicPr>
          <p:cNvPr id="2050" name="Picture 2" descr="\\psf\Home\Desktop\ВАСХНИЛ\Неудобица-без выдел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3" t="23474" r="4173" b="33521"/>
          <a:stretch/>
        </p:blipFill>
        <p:spPr bwMode="auto">
          <a:xfrm>
            <a:off x="221554" y="1182209"/>
            <a:ext cx="64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sf\Home\Desktop\ВАСХНИЛ\Неудобица-кр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3150" r="3937" b="33845"/>
          <a:stretch/>
        </p:blipFill>
        <p:spPr bwMode="auto">
          <a:xfrm>
            <a:off x="225000" y="4202882"/>
            <a:ext cx="64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822991"/>
            <a:ext cx="1600200" cy="285513"/>
          </a:xfrm>
        </p:spPr>
        <p:txBody>
          <a:bodyPr/>
          <a:lstStyle/>
          <a:p>
            <a:fld id="{2D225A6F-D35B-4AE7-9F97-639E9B2EA3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8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8" y="1043608"/>
            <a:ext cx="6150783" cy="72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137923"/>
            <a:ext cx="4248472" cy="1044285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Карта рельефа</a:t>
            </a:r>
            <a:br>
              <a:rPr lang="ru-RU" sz="2400" b="1" dirty="0">
                <a:latin typeface="Arial Narrow" panose="020B0606020202030204" pitchFamily="34" charset="0"/>
              </a:rPr>
            </a:br>
            <a:r>
              <a:rPr lang="ru-RU" sz="2000" b="1" dirty="0">
                <a:latin typeface="Arial Narrow" panose="020B0606020202030204" pitchFamily="34" charset="0"/>
              </a:rPr>
              <a:t>Рельеф оказывает значительное влияние на урожайность</a:t>
            </a:r>
            <a:br>
              <a:rPr lang="ru-RU" sz="2000" dirty="0">
                <a:latin typeface="Arial Narrow" panose="020B0606020202030204" pitchFamily="34" charset="0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6632" y="658328"/>
            <a:ext cx="4392488" cy="385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44" y="7236002"/>
            <a:ext cx="640871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Проведение противоэрозийных  и </a:t>
            </a:r>
            <a:r>
              <a:rPr lang="ru-RU" sz="1600" dirty="0" err="1">
                <a:latin typeface="Arial Narrow" panose="020B0606020202030204" pitchFamily="34" charset="0"/>
              </a:rPr>
              <a:t>влагосберегающих</a:t>
            </a:r>
            <a:r>
              <a:rPr lang="ru-RU" sz="1600" dirty="0">
                <a:latin typeface="Arial Narrow" panose="020B0606020202030204" pitchFamily="34" charset="0"/>
              </a:rPr>
              <a:t> мероприятий (изменение направления технологических операций и т.д.).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Учет рельефа при дифференцированном внесении удобрений, гербицидов и посеве..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Сокращение потерь качества зерна  и расходов на сушку (оценка влажности при уборке с наиболее увлажненных мест).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3016" y="5512747"/>
            <a:ext cx="3240360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рельефа  полей, с отображением  горизонталей, с указанием высоты.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Цветовое выделение сечений рельефа, уклонов, низменностей.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Указание направления стока вод.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003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psf\Home\Desktop\ВАСХНИЛ\Слайд 1 Направление стока вод (растр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5004048"/>
            <a:ext cx="6048672" cy="38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192133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Направление плоскостной водной эрозии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6" name="Picture 2" descr="O:\БПЛА\Фирменный стиль\logo_ENDDD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4" y="44626"/>
            <a:ext cx="2601333" cy="7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psf\Home\Desktop\ВАСХНИЛ\Слайд 1 Направление стока во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043608"/>
            <a:ext cx="6048672" cy="38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13176" y="8748464"/>
            <a:ext cx="1600200" cy="360040"/>
          </a:xfrm>
        </p:spPr>
        <p:txBody>
          <a:bodyPr/>
          <a:lstStyle/>
          <a:p>
            <a:fld id="{2D225A6F-D35B-4AE7-9F97-639E9B2EA304}" type="slidenum">
              <a:rPr lang="ru-RU" smtClean="0"/>
              <a:t>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94363" y="723091"/>
            <a:ext cx="27190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Тел: +7(923) 191-00-61, </a:t>
            </a:r>
            <a:r>
              <a:rPr lang="en-US" sz="1100" dirty="0"/>
              <a:t>ra.bpla@gmail.com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6601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" y="853896"/>
            <a:ext cx="5575622" cy="388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107504"/>
            <a:ext cx="4212044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План посева. Предшественники.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213176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7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" y="4428384"/>
            <a:ext cx="5446750" cy="36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" y="4536424"/>
            <a:ext cx="5828026" cy="38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7236472"/>
            <a:ext cx="1621030" cy="158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5184" y="1115616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2017 год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5184" y="4788024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2018 год</a:t>
            </a:r>
          </a:p>
        </p:txBody>
      </p:sp>
    </p:spTree>
    <p:extLst>
      <p:ext uri="{BB962C8B-B14F-4D97-AF65-F5344CB8AC3E}">
        <p14:creationId xmlns:p14="http://schemas.microsoft.com/office/powerpoint/2010/main" val="2214091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sf\Home\Desktop\ВАСХНИЛ\Картинки\Сев (1)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42222"/>
            <a:ext cx="6457374" cy="414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psf\Home\Desktop\03_БЛОК С\01_БПЛА\01_ПРОЕКТЫ\01_АГРО\РАЗНОЕ\ВАСХНИЛ\Картинки\Сев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15616"/>
            <a:ext cx="6480720" cy="41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3" y="82264"/>
            <a:ext cx="4248472" cy="457288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Максимальная и фактическая площадь сева и к уборке </a:t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640" y="5580112"/>
            <a:ext cx="648072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фактической площади сева  с/х культур (определяется по всходам) в разрезе полей, с указанием площади.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Сравнение с максимально возможной площадью сева, определение отклонений.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участков по которым  сев не произведен, незасеянной площади.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Анализ причин не высева с/х культур.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Расчет  по нормам  и фактической площади сева  расхода семян, сравнение с данными хозяйства  по фактическому  списанию.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</a:rPr>
              <a:t>Визуализация и расчет фактической площади к уборке в разрезе каждого поля.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6133" y="4819382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Незасеянные участки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085184" y="2483768"/>
            <a:ext cx="64807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365104" y="3131840"/>
            <a:ext cx="136815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140968" y="3887924"/>
            <a:ext cx="2592288" cy="756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276872" y="4644008"/>
            <a:ext cx="345638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213177" y="8730103"/>
            <a:ext cx="1600200" cy="378401"/>
          </a:xfrm>
        </p:spPr>
        <p:txBody>
          <a:bodyPr/>
          <a:lstStyle/>
          <a:p>
            <a:fld id="{2D225A6F-D35B-4AE7-9F97-639E9B2EA30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6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87809"/>
            <a:ext cx="4248472" cy="689425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400" b="1" dirty="0">
                <a:latin typeface="Arial Narrow" panose="020B0606020202030204" pitchFamily="34" charset="0"/>
              </a:rPr>
              <a:t>Фиксация и визуализация проблем технологического характера</a:t>
            </a:r>
            <a:br>
              <a:rPr lang="ru-RU" sz="2400" b="1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28" y="7815262"/>
            <a:ext cx="644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Визуализация участков просевов.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Расчет площади просевов, неравномерного высева.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Оценка суммы прямого убытка, вызванной нарушениями сева. </a:t>
            </a:r>
          </a:p>
        </p:txBody>
      </p:sp>
      <p:pic>
        <p:nvPicPr>
          <p:cNvPr id="1026" name="Picture 2" descr="\\psf\Home\Desktop\ВАСХНИЛ\Слайд 1 стр.2 (2) Просевы_фото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8" y="1619983"/>
            <a:ext cx="6408000" cy="28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me\Desktop\ВАСХНИЛ\Просе и загущение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" b="4009"/>
          <a:stretch/>
        </p:blipFill>
        <p:spPr bwMode="auto">
          <a:xfrm>
            <a:off x="182728" y="4572312"/>
            <a:ext cx="64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29200" y="8750983"/>
            <a:ext cx="1600200" cy="357521"/>
          </a:xfrm>
        </p:spPr>
        <p:txBody>
          <a:bodyPr/>
          <a:lstStyle/>
          <a:p>
            <a:fld id="{2D225A6F-D35B-4AE7-9F97-639E9B2EA304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728" y="1062878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Просевы</a:t>
            </a:r>
          </a:p>
        </p:txBody>
      </p:sp>
    </p:spTree>
    <p:extLst>
      <p:ext uri="{BB962C8B-B14F-4D97-AF65-F5344CB8AC3E}">
        <p14:creationId xmlns:p14="http://schemas.microsoft.com/office/powerpoint/2010/main" val="3143560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7803</TotalTime>
  <Words>1041</Words>
  <Application>Microsoft Office PowerPoint</Application>
  <PresentationFormat>Экран (4:3)</PresentationFormat>
  <Paragraphs>150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Wingdings</vt:lpstr>
      <vt:lpstr>Тема Office</vt:lpstr>
      <vt:lpstr> </vt:lpstr>
      <vt:lpstr>Презентация PowerPoint</vt:lpstr>
      <vt:lpstr>Реальные площади и контуры полей</vt:lpstr>
      <vt:lpstr>Учет неудобицы</vt:lpstr>
      <vt:lpstr>Карта рельефа Рельеф оказывает значительное влияние на урожайность </vt:lpstr>
      <vt:lpstr>Направление плоскостной водной эрозии</vt:lpstr>
      <vt:lpstr>План посева. Предшественники.</vt:lpstr>
      <vt:lpstr>Максимальная и фактическая площадь сева и к уборке  </vt:lpstr>
      <vt:lpstr>Фиксация и визуализация проблем технологического характера </vt:lpstr>
      <vt:lpstr>Загущение посевов  </vt:lpstr>
      <vt:lpstr>Неравномерность высева, глубины заделки семян, провалы посевного комплекса из-за влажности почвы, изреженность всходов, вымочка, огрехи при обработке гербицидами, уплотнённые участки почвы и т.д. Указанные проблемы приводят к значительному снижению урожайности.   Вышеуказанные проблемы фиксируются и визуализируются с помощью мультиспектральной камеры. </vt:lpstr>
      <vt:lpstr>Нормальная  густота                                   Изреженные растения  </vt:lpstr>
      <vt:lpstr>Презентация PowerPoint</vt:lpstr>
      <vt:lpstr> </vt:lpstr>
      <vt:lpstr>Оценка всхожести и засоренности с/х культур</vt:lpstr>
      <vt:lpstr>Содержание азота в тканях растений </vt:lpstr>
      <vt:lpstr>Зонирование содержания азота в тканях растений  </vt:lpstr>
      <vt:lpstr>Использование по картам урожайности для зонирования </vt:lpstr>
      <vt:lpstr>Вид отчета. Лист – «Поле».   Предоставляется на каждое поле  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 Ортофотоплан для</dc:title>
  <dc:creator>Александр Радчиков</dc:creator>
  <cp:lastModifiedBy>Дмитрий</cp:lastModifiedBy>
  <cp:revision>274</cp:revision>
  <cp:lastPrinted>2016-03-22T05:03:06Z</cp:lastPrinted>
  <dcterms:created xsi:type="dcterms:W3CDTF">2016-03-21T15:54:57Z</dcterms:created>
  <dcterms:modified xsi:type="dcterms:W3CDTF">2019-01-06T20:01:17Z</dcterms:modified>
</cp:coreProperties>
</file>